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98" r:id="rId2"/>
    <p:sldId id="292" r:id="rId3"/>
    <p:sldId id="266" r:id="rId4"/>
    <p:sldId id="284" r:id="rId5"/>
    <p:sldId id="267" r:id="rId6"/>
    <p:sldId id="285" r:id="rId7"/>
    <p:sldId id="277" r:id="rId8"/>
    <p:sldId id="293" r:id="rId9"/>
    <p:sldId id="261" r:id="rId10"/>
    <p:sldId id="295" r:id="rId11"/>
    <p:sldId id="296" r:id="rId12"/>
    <p:sldId id="297" r:id="rId13"/>
    <p:sldId id="265" r:id="rId14"/>
    <p:sldId id="294" r:id="rId15"/>
    <p:sldId id="28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41748D"/>
    <a:srgbClr val="717C7D"/>
    <a:srgbClr val="CF3A0B"/>
    <a:srgbClr val="FFFF66"/>
    <a:srgbClr val="CC5D12"/>
    <a:srgbClr val="FFCC00"/>
    <a:srgbClr val="FF9900"/>
    <a:srgbClr val="996633"/>
    <a:srgbClr val="FAD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317" autoAdjust="0"/>
  </p:normalViewPr>
  <p:slideViewPr>
    <p:cSldViewPr>
      <p:cViewPr varScale="1">
        <p:scale>
          <a:sx n="99" d="100"/>
          <a:sy n="99" d="100"/>
        </p:scale>
        <p:origin x="93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49D7A-9064-4585-BF89-FF52E6F1C251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3C4F-8BC1-4AAD-998B-32BCEC62F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6A9D-2433-4169-9AAC-5311749A6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6FD24-61B8-4379-9C3E-44F6875F1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74618-5672-4EE7-9735-387D21D0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A3E9B-01ED-4F2A-9A5F-C580CC6E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6B9D-CBE2-4BA5-AA96-D0595E2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75B2-E2D4-4F63-A08A-32E69D988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318A-19D0-4D53-9C72-56821988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D4621-67B2-4A2F-88BC-0D786B1FB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7E11F-0D0D-4D46-8B29-5BC7B7C2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1488-477C-4B81-8A7D-9C05F3F6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C349D-B86D-46F2-AA5E-5762E487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DBA0-9BBC-437E-A582-9111A85ED8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93757-929E-48FF-8369-230E43F26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C1BD1-D96F-43CC-936E-0E63BAF31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137F1-4B55-4C89-8AF2-8EB21E14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75B84-DA9B-409F-BF9E-824E329B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4A5E-5FC1-46E8-86D7-EE3BBFC4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A4BF-8CF4-4A4B-9AF4-D04509E7DC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AB66-B7ED-41C4-A65C-D0B4DB24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BA20A-56E5-4FC2-B597-604C1C1FF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C4F8-8B86-47DD-83A8-152A1F04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E6233-6C37-4191-BCBF-BA9C3B71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5C581-E929-4BBE-A904-2CDA12A7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FBFB1-A69E-475D-A809-340BD7EC1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0A90-7E27-4B8A-A2AF-80BC558E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2EEB4-6C53-4618-90D1-AED1BE09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8D5B-7D52-4E2A-829F-59F677BF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93BD4-9C1F-4862-9263-344EA9F5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2C76B-37D8-42C8-AA4B-0E5B93E7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0FF65-B07D-4466-A57B-9DADE0FB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9616-ABC4-408C-986D-E4C39221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36DE-A9BB-40A0-806E-CBAFF46B3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66AF7-4042-4BB7-A54F-9A8F1EB1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2346D-AD9B-4056-8F4C-6855AC0E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F01B-6FB7-43E3-AC1B-E83094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BC4F9-0C53-4C79-A88D-76F6069C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83E0-3529-4CC1-A509-C662ACC3C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E459-9C55-449F-890E-3B99A7E8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55E7F-044B-4825-B928-7A79CB6C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5F7BA-0D29-4C07-B5F6-544A0EDF9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4F417-16C2-4B1E-B357-9F376402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00853-0D5D-474D-A5A3-8DE03A86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D1602-B790-4270-9C26-7BAEB265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97CAA-D1B6-4879-88FC-AF6AD453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27D690-F92A-4E77-B130-25D8F372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A3E4-B829-4FB2-A707-1D876A938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0AA2-6756-41D4-8F9A-D139A34A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D1C01-C4CE-4F1E-884B-1D438EFC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B192E-4909-459D-8920-3142B03B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25469-3735-45A3-B969-9452F944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7E48-7CE3-4B93-AA4D-1CB2D6771E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E00D2-633B-4E11-ADAE-14BCBBEE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1A09D-7AEC-4609-B436-0381F278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86C5-AECD-43C9-AB48-49F1FF92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995-F82A-4ECD-B434-C08015A6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7348-9340-4564-8BD3-14FF7A67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4F3D-5ADA-46DD-81AC-705B66E31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B93E7-3999-4EEC-BBDB-A76B192D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C55E0-08A6-4BC8-AD11-902A6681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932C7-2D9A-4E17-A871-739DAF43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812F2-F047-4733-88E7-667F8CBC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1DA2-7974-45B4-884E-C7059C1D3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359F-4C1D-4B0A-810D-DAE34955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27B08-AFC1-49D2-B261-045C2FB54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192FB-400E-4C28-BC1F-88F25E8D0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1C625-241F-49FE-976B-A0D549E1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0A49-A1A0-4A69-AB28-11ADA57D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47B57-6FF0-437B-B3C4-669750AA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9622-1BF8-46CA-9928-CE1C86F69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7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F1FB7-157A-4220-865B-A5DA277B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2F140-F119-4BC8-96BD-7F9378304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74DF3-3273-4610-9CBD-38536CD4A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121F6-B43A-4871-9C0C-255094255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0ACE1-B9FA-49FD-B97F-D3706A956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B3A03-F0F3-44C6-97D5-F2B226D0F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tweet?text=A+Prayer+For+Students+-+St.+Thomas+Aquinas&amp;url=https%3A%2F%2Fspiritcatholicradio.com%2Fa-prayer-for-students-st-thomas-aquinas%2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nnuineblog.com/2013/09/sweet-simple-apple-tags-fall-craft-for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3rdgradethoughts.com/2014/07/smooth-sailing-back-to-school-tips.html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cartoon-eyes-vector-clipart.png.php" TargetMode="External"/><Relationship Id="rId7" Type="http://schemas.openxmlformats.org/officeDocument/2006/relationships/hyperlink" Target="https://pixabay.com/en/touch-touching-finger-point-25059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publicdomainpictures.net/view-image.php?image=187767&amp;picture=headphones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3E32-1E59-5F5B-B3CF-3D9BE5899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996952"/>
            <a:ext cx="6858000" cy="20149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Strategies for Helping Children with Organization, Study Skills and Homework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23B09-304F-2B20-6535-9E44002E8EE7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476672"/>
            <a:ext cx="4032448" cy="2160240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E23CE4C-C046-FEF7-F562-3F1051ACE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54" y="706859"/>
            <a:ext cx="3397492" cy="16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2391-B3D6-FED2-F512-668D317F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Visual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C429-66D9-6292-C832-0BE50FC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4135"/>
            <a:ext cx="7886700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Highlight or underline main ideas.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Make an outline or map of main ideas.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To study for a test, do something you can see – lists, drawing, copying words, etc.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Use index cards to make flashcards – separate into “know” and “don’t know” piles, play memory game, etc.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Use a computer or draw on a chalkboard as you study.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Use assignment book to write down assignments daily,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Never watch TV while you are studying!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09D555-DE1E-A262-6808-DF8AF8EAF59F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Visual Learners</a:t>
            </a:r>
          </a:p>
        </p:txBody>
      </p:sp>
    </p:spTree>
    <p:extLst>
      <p:ext uri="{BB962C8B-B14F-4D97-AF65-F5344CB8AC3E}">
        <p14:creationId xmlns:p14="http://schemas.microsoft.com/office/powerpoint/2010/main" val="19307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2391-B3D6-FED2-F512-668D317F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Visual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C429-66D9-6292-C832-0BE50FC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90" y="234888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Read aloud instead of silently.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Tape record items to study and play the information back – recite along with tape.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Use music to help you learn – put information to a tune you know or make up a song or poem.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Have another person quiz you and review information aloud.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</a:rPr>
              <a:t>Study in a quiet place with no distractions.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09D555-DE1E-A262-6808-DF8AF8EAF59F}"/>
              </a:ext>
            </a:extLst>
          </p:cNvPr>
          <p:cNvSpPr txBox="1">
            <a:spLocks noChangeArrowheads="1"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Auditory Learners</a:t>
            </a:r>
          </a:p>
        </p:txBody>
      </p:sp>
    </p:spTree>
    <p:extLst>
      <p:ext uri="{BB962C8B-B14F-4D97-AF65-F5344CB8AC3E}">
        <p14:creationId xmlns:p14="http://schemas.microsoft.com/office/powerpoint/2010/main" val="38115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2391-B3D6-FED2-F512-668D317F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Visual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C429-66D9-6292-C832-0BE50FC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5489"/>
            <a:ext cx="7886700" cy="45278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</a:rPr>
              <a:t>Use objects (like coins, beans, blocks, etc.) to help you understand math.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</a:rPr>
              <a:t>Trace spelling or vocabulary words in sand or salt or use magnetic letters to spell words out on fridge.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</a:rPr>
              <a:t>Use maps, globes, puzzles to study history and geography.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</a:rPr>
              <a:t>“Teach” the information you must learn to someone else using a chalkboard to write or draw the information.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</a:rPr>
              <a:t>Have someone talk through the information with you while you do something active:  shoot baskets, jump rope, walk around, etc.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</a:rPr>
              <a:t>Take breaks often during study time.</a:t>
            </a: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</a:rPr>
              <a:t>Have adult help you develop a system to stay organized.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09D555-DE1E-A262-6808-DF8AF8EAF59F}"/>
              </a:ext>
            </a:extLst>
          </p:cNvPr>
          <p:cNvSpPr txBox="1">
            <a:spLocks noChangeArrowheads="1"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Kinesthetic Learners</a:t>
            </a:r>
          </a:p>
        </p:txBody>
      </p:sp>
    </p:spTree>
    <p:extLst>
      <p:ext uri="{BB962C8B-B14F-4D97-AF65-F5344CB8AC3E}">
        <p14:creationId xmlns:p14="http://schemas.microsoft.com/office/powerpoint/2010/main" val="40292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ted boy with knees up in wingback armchair, reading book">
            <a:extLst>
              <a:ext uri="{FF2B5EF4-FFF2-40B4-BE49-F238E27FC236}">
                <a16:creationId xmlns:a16="http://schemas.microsoft.com/office/drawing/2014/main" id="{C4D53E43-FD66-4CAD-A27D-D46E1B162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132851" cy="5427296"/>
          </a:xfrm>
          <a:prstGeom prst="rect">
            <a:avLst/>
          </a:prstGeom>
        </p:spPr>
      </p:pic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69" y="1442195"/>
            <a:ext cx="7696200" cy="52208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Place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Choose a place where you are able to write neatly and stay alert. 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Try to study in the same place every day but if not possible, have necessary supplies in your backpack.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Light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Use good overhead lighting that is not too dim but not so bright that you must squint.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Sound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Find a quiet place where you aren’t interrupted by others, the radio or TV, or other noises.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bg1"/>
                </a:solidFill>
              </a:rPr>
              <a:t>Temperature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</a:rPr>
              <a:t>Find a comfortable spot where you are not too hot or too cold.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Where is your study spot?  Does it meet the criteria above?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27C05EA-B351-CD92-A166-F8FD5D303FE0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116632"/>
            <a:ext cx="7886700" cy="1325563"/>
          </a:xfrm>
          <a:prstGeom prst="rect">
            <a:avLst/>
          </a:prstGeom>
          <a:solidFill>
            <a:srgbClr val="CC99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Study Environment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(should be comfortable, but not too relaxing)</a:t>
            </a: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text, wall, person, indoor&#10;&#10;Description automatically generated">
            <a:extLst>
              <a:ext uri="{FF2B5EF4-FFF2-40B4-BE49-F238E27FC236}">
                <a16:creationId xmlns:a16="http://schemas.microsoft.com/office/drawing/2014/main" id="{673EB6D2-E2B5-FE0B-AB47-3DC010F2D5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15"/>
          <a:stretch/>
        </p:blipFill>
        <p:spPr>
          <a:xfrm>
            <a:off x="-117509" y="-15016"/>
            <a:ext cx="7252212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67860-8909-B162-E339-100A04B7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6" y="365125"/>
            <a:ext cx="302774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500" dirty="0">
                <a:latin typeface="Amasis MT Pro Black" panose="020B0604020202020204" pitchFamily="18" charset="0"/>
              </a:rPr>
              <a:t>A Prayer for Students</a:t>
            </a:r>
            <a:br>
              <a:rPr lang="en-US" sz="3500" dirty="0"/>
            </a:br>
            <a:r>
              <a:rPr lang="en-US" sz="2700" dirty="0"/>
              <a:t>by St. Thomas Aquinas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B7DAD-5ADA-79FF-6C27-8927D5AD4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8706" y="2280053"/>
            <a:ext cx="3171765" cy="4212822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 fontAlgn="base"/>
            <a:r>
              <a:rPr lang="en-US" sz="6400" b="1" i="0" dirty="0">
                <a:effectLst/>
                <a:latin typeface="+mj-lt"/>
              </a:rPr>
              <a:t>Come, Holy Spirit, Divine Creator, true source of light and fountain of wisdom!</a:t>
            </a:r>
          </a:p>
          <a:p>
            <a:pPr algn="ctr" fontAlgn="base"/>
            <a:br>
              <a:rPr lang="en-US" sz="6400" b="0" i="0" dirty="0">
                <a:effectLst/>
                <a:latin typeface="+mj-lt"/>
              </a:rPr>
            </a:br>
            <a:r>
              <a:rPr lang="en-US" sz="6400" b="1" i="0" dirty="0">
                <a:effectLst/>
                <a:latin typeface="+mj-lt"/>
              </a:rPr>
              <a:t>Pour forth your brilliance upon my dense intellect, dissipate the darkness which covers me, that of sin and of ignorance.</a:t>
            </a:r>
          </a:p>
          <a:p>
            <a:pPr algn="ctr" fontAlgn="base"/>
            <a:br>
              <a:rPr lang="en-US" sz="6400" b="0" i="0" dirty="0">
                <a:effectLst/>
                <a:latin typeface="+mj-lt"/>
              </a:rPr>
            </a:br>
            <a:r>
              <a:rPr lang="en-US" sz="6400" b="1" i="0" dirty="0">
                <a:effectLst/>
                <a:latin typeface="+mj-lt"/>
              </a:rPr>
              <a:t>Grant me a penetrating mind to understand, a retentive memory, method and ease in learning, the lucidity to comprehend, and abundant grace in expressing myself.</a:t>
            </a:r>
          </a:p>
          <a:p>
            <a:pPr algn="ctr" fontAlgn="base"/>
            <a:br>
              <a:rPr lang="en-US" sz="6400" b="0" i="0" dirty="0">
                <a:effectLst/>
                <a:latin typeface="+mj-lt"/>
              </a:rPr>
            </a:br>
            <a:r>
              <a:rPr lang="en-US" sz="6400" b="1" i="0" dirty="0">
                <a:effectLst/>
                <a:latin typeface="+mj-lt"/>
              </a:rPr>
              <a:t>Guide the beginning of my work, direct its progress, and bring it to successful completion.</a:t>
            </a:r>
            <a:br>
              <a:rPr lang="en-US" sz="6400" b="0" i="0" dirty="0">
                <a:effectLst/>
                <a:latin typeface="+mj-lt"/>
              </a:rPr>
            </a:br>
            <a:r>
              <a:rPr lang="en-US" sz="6400" b="1" i="0" dirty="0">
                <a:effectLst/>
                <a:latin typeface="+mj-lt"/>
              </a:rPr>
              <a:t>This I ask through Jesus Christ, true God and true man, living and reigning with You and the Father, forever and ever.</a:t>
            </a:r>
            <a:br>
              <a:rPr lang="en-US" sz="6400" b="0" i="0" dirty="0">
                <a:effectLst/>
                <a:latin typeface="+mj-lt"/>
              </a:rPr>
            </a:br>
            <a:r>
              <a:rPr lang="en-US" sz="6400" b="1" i="0" dirty="0">
                <a:effectLst/>
                <a:latin typeface="+mj-lt"/>
              </a:rPr>
              <a:t>Amen.</a:t>
            </a:r>
            <a:endParaRPr lang="en-US" sz="6400" b="0" i="0" dirty="0">
              <a:effectLst/>
              <a:latin typeface="+mj-lt"/>
            </a:endParaRPr>
          </a:p>
          <a:p>
            <a:br>
              <a:rPr lang="en-US" sz="2800" b="1" i="0" u="none" strike="noStrike" dirty="0">
                <a:solidFill>
                  <a:srgbClr val="FFFFFF"/>
                </a:solidFill>
                <a:effectLst/>
                <a:latin typeface="inherit"/>
                <a:hlinkClick r:id="rId3"/>
              </a:rPr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008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B36A5-2C92-44EF-98C2-3A0CD17D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335481" cy="446116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Acknowledgements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5E7C8-275D-4826-AEC5-9351A7A7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Adapted from a presentation by Karen McIntyre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information from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Study Skills </a:t>
            </a:r>
            <a:r>
              <a:rPr lang="en-US" dirty="0"/>
              <a:t>by Kelly Wingate</a:t>
            </a:r>
          </a:p>
          <a:p>
            <a:pPr marL="0" indent="0">
              <a:buNone/>
            </a:pPr>
            <a:r>
              <a:rPr lang="en-US" b="1" i="1" dirty="0"/>
              <a:t>Homework Without Tears </a:t>
            </a:r>
            <a:r>
              <a:rPr lang="en-US" dirty="0"/>
              <a:t>by</a:t>
            </a:r>
            <a:r>
              <a:rPr lang="en-US" b="1" i="1" dirty="0"/>
              <a:t> </a:t>
            </a:r>
            <a:r>
              <a:rPr lang="en-US" dirty="0"/>
              <a:t>Lee Canter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8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6319726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6131199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A0A36C1-5B13-6E30-B519-CBFB5BC12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3" y="1799982"/>
            <a:ext cx="3467240" cy="282117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950B9A0-EA1B-7B1F-158B-38663BC0B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3401" y="1467408"/>
            <a:ext cx="6858000" cy="576064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CC9900"/>
                </a:solidFill>
                <a:latin typeface="Arial Black" panose="020B0A04020102020204" pitchFamily="34" charset="0"/>
              </a:rPr>
              <a:t>Organization is Key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214D6-1A7D-3CA0-6544-70B4CF8E98C4}"/>
              </a:ext>
            </a:extLst>
          </p:cNvPr>
          <p:cNvSpPr txBox="1"/>
          <p:nvPr/>
        </p:nvSpPr>
        <p:spPr>
          <a:xfrm>
            <a:off x="539552" y="4665694"/>
            <a:ext cx="4774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Good, better, best. Never let it rest. ‘Til your good is better and your better is best.  </a:t>
            </a:r>
          </a:p>
          <a:p>
            <a:r>
              <a:rPr lang="en-US" sz="2400" i="1" dirty="0"/>
              <a:t>- St. Jerome</a:t>
            </a:r>
          </a:p>
        </p:txBody>
      </p:sp>
    </p:spTree>
    <p:extLst>
      <p:ext uri="{BB962C8B-B14F-4D97-AF65-F5344CB8AC3E}">
        <p14:creationId xmlns:p14="http://schemas.microsoft.com/office/powerpoint/2010/main" val="3411839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Tips for Students on Organizing Your Materials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Get everything ready for school (backpack, clothes, lunch, etc.) before going to bed at night and keep it in a consistent spot.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Write down assignments in the same planner every day and bring it home.  Check it every night after completing homework to be sure everything is completed.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Look in your desk every day before leaving school to make sure you have everything you need.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Follow teacher directions about where to put papers returned to you.</a:t>
            </a:r>
          </a:p>
        </p:txBody>
      </p:sp>
      <p:pic>
        <p:nvPicPr>
          <p:cNvPr id="23563" name="Picture 23556" descr="Top view of school supplies, headset, and iPad on a white surface">
            <a:extLst>
              <a:ext uri="{FF2B5EF4-FFF2-40B4-BE49-F238E27FC236}">
                <a16:creationId xmlns:a16="http://schemas.microsoft.com/office/drawing/2014/main" id="{30443105-3C8B-BDB0-2350-EE4CBB988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" r="64981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23564" name="Straight Connector 2356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5F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Tips for Students on Organizing Your Materials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704528" y="1772816"/>
            <a:ext cx="5184576" cy="4802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Don’t leave anything in your desk or backpack that you don’t need for school (trash, toys, old papers).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Keep all your home study materials in your study spot (paper, pencils, calculator, etc.).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Have a grownup help you stay organized daily.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</a:rPr>
              <a:t>Make a special time daily to do your homework.  Keep to that schedule.</a:t>
            </a:r>
          </a:p>
        </p:txBody>
      </p:sp>
      <p:pic>
        <p:nvPicPr>
          <p:cNvPr id="3" name="Picture 2" descr="Stationery box containing school supplies">
            <a:extLst>
              <a:ext uri="{FF2B5EF4-FFF2-40B4-BE49-F238E27FC236}">
                <a16:creationId xmlns:a16="http://schemas.microsoft.com/office/drawing/2014/main" id="{05D2E262-4CF2-476B-8F0F-A0FFED5B8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90690"/>
            <a:ext cx="3096344" cy="4321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414592" cy="1524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Time Management Tips for Students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72615" y="2060848"/>
            <a:ext cx="4030216" cy="4344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Be ready when you sit down to study – have all books and materials in your study spot.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Do the hardest assignments first – save easiest for last.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If you get sleepy or can’t concentrate, get up and take a break – move around or get a snack.</a:t>
            </a:r>
          </a:p>
        </p:txBody>
      </p:sp>
      <p:pic>
        <p:nvPicPr>
          <p:cNvPr id="3" name="Picture 2" descr="Child sleeping on books">
            <a:extLst>
              <a:ext uri="{FF2B5EF4-FFF2-40B4-BE49-F238E27FC236}">
                <a16:creationId xmlns:a16="http://schemas.microsoft.com/office/drawing/2014/main" id="{D4363613-AD2E-4CAD-A9E8-7A00A1028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8" y="2420887"/>
            <a:ext cx="3979271" cy="2939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Time Management Tips for Students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51920" y="2287298"/>
            <a:ext cx="5095478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Study using techniques that match your learning style.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Study for a few nights before a test – review what you learned in the morning before school.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If you are absent one day, catch up right away – don’t get behind!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 descr="Mother helps daughter's homework">
            <a:extLst>
              <a:ext uri="{FF2B5EF4-FFF2-40B4-BE49-F238E27FC236}">
                <a16:creationId xmlns:a16="http://schemas.microsoft.com/office/drawing/2014/main" id="{AB03B5A7-2115-45FD-9D02-96C1AEBD2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2" y="2636912"/>
            <a:ext cx="3455724" cy="2303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Organizational Tools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788024" y="1196752"/>
            <a:ext cx="4303390" cy="4620171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Planner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Folders – color coded w/books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Notebooks – color coded w/books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33E09-3BEC-4200-9352-21342592DBE5}"/>
              </a:ext>
            </a:extLst>
          </p:cNvPr>
          <p:cNvSpPr txBox="1"/>
          <p:nvPr/>
        </p:nvSpPr>
        <p:spPr>
          <a:xfrm>
            <a:off x="665820" y="4801260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File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Binder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Pencil case</a:t>
            </a:r>
          </a:p>
        </p:txBody>
      </p:sp>
      <p:pic>
        <p:nvPicPr>
          <p:cNvPr id="14" name="Picture 13" descr="A picture containing indoor, container, items, tray&#10;&#10;Description automatically generated">
            <a:extLst>
              <a:ext uri="{FF2B5EF4-FFF2-40B4-BE49-F238E27FC236}">
                <a16:creationId xmlns:a16="http://schemas.microsoft.com/office/drawing/2014/main" id="{2C304143-9B91-4F22-AC60-596D58B6E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5388" y="3715089"/>
            <a:ext cx="4336236" cy="28890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481FAE-5DFB-4FEA-A645-50973917749C}"/>
              </a:ext>
            </a:extLst>
          </p:cNvPr>
          <p:cNvSpPr txBox="1"/>
          <p:nvPr/>
        </p:nvSpPr>
        <p:spPr>
          <a:xfrm>
            <a:off x="4347052" y="6878544"/>
            <a:ext cx="3708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jennuineblog.com/2013/09/sweet-simple-apple-tags-fall-craft-for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20" name="Picture 19" descr="Table&#10;&#10;Description automatically generated with low confidence">
            <a:extLst>
              <a:ext uri="{FF2B5EF4-FFF2-40B4-BE49-F238E27FC236}">
                <a16:creationId xmlns:a16="http://schemas.microsoft.com/office/drawing/2014/main" id="{B04A5609-6273-4396-9E57-1E3E942C1E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0712" y="1631656"/>
            <a:ext cx="3713978" cy="2597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6319726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6131199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29385"/>
            <a:ext cx="5336648" cy="1279979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CC9900"/>
                </a:solidFill>
                <a:latin typeface="Arial Black" panose="020B0A04020102020204" pitchFamily="34" charset="0"/>
              </a:rPr>
              <a:t>Study Skills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725144"/>
            <a:ext cx="5040560" cy="1279978"/>
          </a:xfrm>
        </p:spPr>
        <p:txBody>
          <a:bodyPr anchor="t">
            <a:noAutofit/>
          </a:bodyPr>
          <a:lstStyle/>
          <a:p>
            <a:pPr algn="l"/>
            <a:r>
              <a:rPr lang="en-US" sz="2000" dirty="0"/>
              <a:t>You learn to speak by speaking, to study by studying, to run by running, to work by working; and just so, you learn to love by loving. All those who think to learn in any other way deceive themselves. </a:t>
            </a:r>
          </a:p>
          <a:p>
            <a:pPr algn="l"/>
            <a:r>
              <a:rPr lang="en-US" sz="2000" dirty="0"/>
              <a:t>- Saint Francis de Sales </a:t>
            </a:r>
          </a:p>
        </p:txBody>
      </p:sp>
      <p:pic>
        <p:nvPicPr>
          <p:cNvPr id="5" name="Picture 4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5E8D2662-F0D8-1A5C-2085-705893AF2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20158"/>
            <a:ext cx="2439236" cy="31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40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99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Learning Styles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22037" y="1831710"/>
            <a:ext cx="8191822" cy="46611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Visual</a:t>
            </a:r>
            <a:r>
              <a:rPr lang="en-US" dirty="0">
                <a:solidFill>
                  <a:schemeClr val="bg1"/>
                </a:solidFill>
              </a:rPr>
              <a:t> – learn by seeing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Auditory</a:t>
            </a:r>
            <a:r>
              <a:rPr lang="en-US" dirty="0">
                <a:solidFill>
                  <a:schemeClr val="bg1"/>
                </a:solidFill>
              </a:rPr>
              <a:t> – learn by hearing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US" b="1" dirty="0">
                <a:solidFill>
                  <a:schemeClr val="bg1"/>
                </a:solidFill>
              </a:rPr>
              <a:t>Kinesthetic</a:t>
            </a:r>
            <a:r>
              <a:rPr lang="en-US" dirty="0">
                <a:solidFill>
                  <a:schemeClr val="bg1"/>
                </a:solidFill>
              </a:rPr>
              <a:t> – learn by doing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Everyone learns differently – study in ways that are most helpful to you!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6C6A46-B934-4048-B02E-8B0D2095E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3697" y="1829926"/>
            <a:ext cx="1361728" cy="764270"/>
          </a:xfrm>
          <a:prstGeom prst="rect">
            <a:avLst/>
          </a:prstGeom>
        </p:spPr>
      </p:pic>
      <p:pic>
        <p:nvPicPr>
          <p:cNvPr id="5" name="Picture 4" descr="A pair of black headphones&#10;&#10;Description automatically generated">
            <a:extLst>
              <a:ext uri="{FF2B5EF4-FFF2-40B4-BE49-F238E27FC236}">
                <a16:creationId xmlns:a16="http://schemas.microsoft.com/office/drawing/2014/main" id="{A93EA098-B5B9-4102-BDF6-487A67F08F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80112" y="2317404"/>
            <a:ext cx="1616149" cy="18569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C8FF39-6548-42BA-A429-DA419609E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52199" y="4184843"/>
            <a:ext cx="1906451" cy="1286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12771</TotalTime>
  <Words>983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Amasis MT Pro Black</vt:lpstr>
      <vt:lpstr>Arial</vt:lpstr>
      <vt:lpstr>Arial Black</vt:lpstr>
      <vt:lpstr>Calibri</vt:lpstr>
      <vt:lpstr>Calibri Light</vt:lpstr>
      <vt:lpstr>inherit</vt:lpstr>
      <vt:lpstr>Wingdings</vt:lpstr>
      <vt:lpstr>Office Theme</vt:lpstr>
      <vt:lpstr>Strategies for Helping Children with Organization, Study Skills and Homework</vt:lpstr>
      <vt:lpstr>Organization is Key </vt:lpstr>
      <vt:lpstr>Tips for Students on Organizing Your Materials</vt:lpstr>
      <vt:lpstr>Tips for Students on Organizing Your Materials</vt:lpstr>
      <vt:lpstr>Time Management Tips for Students</vt:lpstr>
      <vt:lpstr>Time Management Tips for Students</vt:lpstr>
      <vt:lpstr>Organizational Tools</vt:lpstr>
      <vt:lpstr>Study Skills</vt:lpstr>
      <vt:lpstr>Learning Styles</vt:lpstr>
      <vt:lpstr>Visual Learners</vt:lpstr>
      <vt:lpstr>Visual Learners</vt:lpstr>
      <vt:lpstr>Visual Learners</vt:lpstr>
      <vt:lpstr>PowerPoint Presentation</vt:lpstr>
      <vt:lpstr>A Prayer for Students by St. Thomas Aquinas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McIntyre</dc:creator>
  <cp:keywords/>
  <cp:lastModifiedBy>Hammond, Normalinda G.</cp:lastModifiedBy>
  <cp:revision>64</cp:revision>
  <cp:lastPrinted>2022-02-17T00:58:53Z</cp:lastPrinted>
  <dcterms:created xsi:type="dcterms:W3CDTF">2009-04-22T19:24:48Z</dcterms:created>
  <dcterms:modified xsi:type="dcterms:W3CDTF">2022-10-18T13:30:34Z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